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rompt" panose="00000500000000000000" pitchFamily="2" charset="-34"/>
      <p:regular r:id="rId22"/>
      <p:bold r:id="rId23"/>
    </p:embeddedFont>
    <p:embeddedFont>
      <p:font typeface="Prompt Bold" panose="00000800000000000000" charset="-34"/>
      <p:regular r:id="rId24"/>
    </p:embeddedFont>
    <p:embeddedFont>
      <p:font typeface="Prompt Light" panose="00000400000000000000" pitchFamily="2" charset="-34"/>
      <p:regular r:id="rId25"/>
    </p:embeddedFont>
    <p:embeddedFont>
      <p:font typeface="Prompt Light Italics" panose="020B0604020202020204" charset="-3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105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sv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7.gif"/><Relationship Id="rId4" Type="http://schemas.openxmlformats.org/officeDocument/2006/relationships/image" Target="../media/image6.gif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5762" y="7954754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2578009" y="319982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72689" y="769693"/>
            <a:ext cx="666491" cy="66649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3148400" y="1786965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92809" y="8718324"/>
            <a:ext cx="666491" cy="6664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77750" y="1786965"/>
            <a:ext cx="7599375" cy="48739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38225" y="3503440"/>
            <a:ext cx="9767709" cy="554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6768">
                <a:solidFill>
                  <a:srgbClr val="FFFFFF"/>
                </a:solidFill>
                <a:latin typeface="Prompt Bold"/>
              </a:rPr>
              <a:t>STOCK MARKET PRICE ANALYSIS AND PREDICTION</a:t>
            </a:r>
          </a:p>
          <a:p>
            <a:pPr algn="l">
              <a:lnSpc>
                <a:spcPts val="8798"/>
              </a:lnSpc>
            </a:pPr>
            <a:r>
              <a:rPr lang="en-US" sz="6768">
                <a:solidFill>
                  <a:srgbClr val="FFFFFF"/>
                </a:solidFill>
                <a:latin typeface="Prompt Bold"/>
              </a:rPr>
              <a:t>BASED ON TWITTER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8225" y="971550"/>
            <a:ext cx="7765476" cy="53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ompt Light"/>
              </a:rPr>
              <a:t>Mini Project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5861892" y="-1806744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53234" y="403159"/>
            <a:ext cx="3030734" cy="1677938"/>
            <a:chOff x="0" y="0"/>
            <a:chExt cx="18104040" cy="1002313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7959260" cy="9878358"/>
            </a:xfrm>
            <a:custGeom>
              <a:avLst/>
              <a:gdLst/>
              <a:ahLst/>
              <a:cxnLst/>
              <a:rect l="l" t="t" r="r" b="b"/>
              <a:pathLst>
                <a:path w="17959260" h="9878358">
                  <a:moveTo>
                    <a:pt x="0" y="0"/>
                  </a:moveTo>
                  <a:lnTo>
                    <a:pt x="17959260" y="0"/>
                  </a:lnTo>
                  <a:lnTo>
                    <a:pt x="17959260" y="9878358"/>
                  </a:lnTo>
                  <a:lnTo>
                    <a:pt x="0" y="9878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8104039" cy="10023137"/>
            </a:xfrm>
            <a:custGeom>
              <a:avLst/>
              <a:gdLst/>
              <a:ahLst/>
              <a:cxnLst/>
              <a:rect l="l" t="t" r="r" b="b"/>
              <a:pathLst>
                <a:path w="18104039" h="10023137">
                  <a:moveTo>
                    <a:pt x="17959260" y="9878358"/>
                  </a:moveTo>
                  <a:lnTo>
                    <a:pt x="18104039" y="9878358"/>
                  </a:lnTo>
                  <a:lnTo>
                    <a:pt x="18104039" y="10023137"/>
                  </a:lnTo>
                  <a:lnTo>
                    <a:pt x="17959260" y="10023137"/>
                  </a:lnTo>
                  <a:lnTo>
                    <a:pt x="17959260" y="98783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78358"/>
                  </a:lnTo>
                  <a:lnTo>
                    <a:pt x="0" y="9878358"/>
                  </a:lnTo>
                  <a:lnTo>
                    <a:pt x="0" y="144780"/>
                  </a:lnTo>
                  <a:close/>
                  <a:moveTo>
                    <a:pt x="0" y="9878358"/>
                  </a:moveTo>
                  <a:lnTo>
                    <a:pt x="144780" y="9878358"/>
                  </a:lnTo>
                  <a:lnTo>
                    <a:pt x="144780" y="10023137"/>
                  </a:lnTo>
                  <a:lnTo>
                    <a:pt x="0" y="10023137"/>
                  </a:lnTo>
                  <a:lnTo>
                    <a:pt x="0" y="9878358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878358"/>
                  </a:lnTo>
                  <a:lnTo>
                    <a:pt x="17959260" y="9878358"/>
                  </a:lnTo>
                  <a:lnTo>
                    <a:pt x="17959260" y="144780"/>
                  </a:lnTo>
                  <a:close/>
                  <a:moveTo>
                    <a:pt x="144780" y="9878358"/>
                  </a:moveTo>
                  <a:lnTo>
                    <a:pt x="17959260" y="9878358"/>
                  </a:lnTo>
                  <a:lnTo>
                    <a:pt x="17959260" y="10023137"/>
                  </a:lnTo>
                  <a:lnTo>
                    <a:pt x="144780" y="10023137"/>
                  </a:lnTo>
                  <a:lnTo>
                    <a:pt x="144780" y="9878358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 rot="-10800000">
            <a:off x="-206655" y="7840641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>
            <a:off x="12507404" y="4447006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8" y="0"/>
                </a:moveTo>
                <a:lnTo>
                  <a:pt x="0" y="0"/>
                </a:lnTo>
                <a:lnTo>
                  <a:pt x="0" y="3714911"/>
                </a:lnTo>
                <a:lnTo>
                  <a:pt x="7213418" y="3714911"/>
                </a:lnTo>
                <a:lnTo>
                  <a:pt x="7213418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254365" y="403159"/>
            <a:ext cx="3022976" cy="1677938"/>
            <a:chOff x="0" y="0"/>
            <a:chExt cx="18104040" cy="10048862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17959260" cy="9904082"/>
            </a:xfrm>
            <a:custGeom>
              <a:avLst/>
              <a:gdLst/>
              <a:ahLst/>
              <a:cxnLst/>
              <a:rect l="l" t="t" r="r" b="b"/>
              <a:pathLst>
                <a:path w="17959260" h="9904082">
                  <a:moveTo>
                    <a:pt x="0" y="0"/>
                  </a:moveTo>
                  <a:lnTo>
                    <a:pt x="17959260" y="0"/>
                  </a:lnTo>
                  <a:lnTo>
                    <a:pt x="17959260" y="9904082"/>
                  </a:lnTo>
                  <a:lnTo>
                    <a:pt x="0" y="9904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104039" cy="10048862"/>
            </a:xfrm>
            <a:custGeom>
              <a:avLst/>
              <a:gdLst/>
              <a:ahLst/>
              <a:cxnLst/>
              <a:rect l="l" t="t" r="r" b="b"/>
              <a:pathLst>
                <a:path w="18104039" h="10048862">
                  <a:moveTo>
                    <a:pt x="17959260" y="9904082"/>
                  </a:moveTo>
                  <a:lnTo>
                    <a:pt x="18104039" y="9904082"/>
                  </a:lnTo>
                  <a:lnTo>
                    <a:pt x="18104039" y="10048862"/>
                  </a:lnTo>
                  <a:lnTo>
                    <a:pt x="17959260" y="10048862"/>
                  </a:lnTo>
                  <a:lnTo>
                    <a:pt x="17959260" y="990408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904082"/>
                  </a:lnTo>
                  <a:lnTo>
                    <a:pt x="0" y="9904082"/>
                  </a:lnTo>
                  <a:lnTo>
                    <a:pt x="0" y="144780"/>
                  </a:lnTo>
                  <a:close/>
                  <a:moveTo>
                    <a:pt x="0" y="9904082"/>
                  </a:moveTo>
                  <a:lnTo>
                    <a:pt x="144780" y="9904082"/>
                  </a:lnTo>
                  <a:lnTo>
                    <a:pt x="144780" y="10048862"/>
                  </a:lnTo>
                  <a:lnTo>
                    <a:pt x="0" y="10048862"/>
                  </a:lnTo>
                  <a:lnTo>
                    <a:pt x="0" y="9904082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904082"/>
                  </a:lnTo>
                  <a:lnTo>
                    <a:pt x="17959260" y="9904082"/>
                  </a:lnTo>
                  <a:lnTo>
                    <a:pt x="17959260" y="144780"/>
                  </a:lnTo>
                  <a:close/>
                  <a:moveTo>
                    <a:pt x="144780" y="9904082"/>
                  </a:moveTo>
                  <a:lnTo>
                    <a:pt x="17959260" y="9904082"/>
                  </a:lnTo>
                  <a:lnTo>
                    <a:pt x="17959260" y="10048862"/>
                  </a:lnTo>
                  <a:lnTo>
                    <a:pt x="144780" y="10048862"/>
                  </a:lnTo>
                  <a:lnTo>
                    <a:pt x="144780" y="9904082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953234" y="2524685"/>
            <a:ext cx="3030734" cy="1677938"/>
            <a:chOff x="0" y="0"/>
            <a:chExt cx="18104040" cy="10023137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17959260" cy="9878358"/>
            </a:xfrm>
            <a:custGeom>
              <a:avLst/>
              <a:gdLst/>
              <a:ahLst/>
              <a:cxnLst/>
              <a:rect l="l" t="t" r="r" b="b"/>
              <a:pathLst>
                <a:path w="17959260" h="9878358">
                  <a:moveTo>
                    <a:pt x="0" y="0"/>
                  </a:moveTo>
                  <a:lnTo>
                    <a:pt x="17959260" y="0"/>
                  </a:lnTo>
                  <a:lnTo>
                    <a:pt x="17959260" y="9878358"/>
                  </a:lnTo>
                  <a:lnTo>
                    <a:pt x="0" y="9878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104039" cy="10023137"/>
            </a:xfrm>
            <a:custGeom>
              <a:avLst/>
              <a:gdLst/>
              <a:ahLst/>
              <a:cxnLst/>
              <a:rect l="l" t="t" r="r" b="b"/>
              <a:pathLst>
                <a:path w="18104039" h="10023137">
                  <a:moveTo>
                    <a:pt x="17959260" y="9878358"/>
                  </a:moveTo>
                  <a:lnTo>
                    <a:pt x="18104039" y="9878358"/>
                  </a:lnTo>
                  <a:lnTo>
                    <a:pt x="18104039" y="10023137"/>
                  </a:lnTo>
                  <a:lnTo>
                    <a:pt x="17959260" y="10023137"/>
                  </a:lnTo>
                  <a:lnTo>
                    <a:pt x="17959260" y="98783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78358"/>
                  </a:lnTo>
                  <a:lnTo>
                    <a:pt x="0" y="9878358"/>
                  </a:lnTo>
                  <a:lnTo>
                    <a:pt x="0" y="144780"/>
                  </a:lnTo>
                  <a:close/>
                  <a:moveTo>
                    <a:pt x="0" y="9878358"/>
                  </a:moveTo>
                  <a:lnTo>
                    <a:pt x="144780" y="9878358"/>
                  </a:lnTo>
                  <a:lnTo>
                    <a:pt x="144780" y="10023137"/>
                  </a:lnTo>
                  <a:lnTo>
                    <a:pt x="0" y="10023137"/>
                  </a:lnTo>
                  <a:lnTo>
                    <a:pt x="0" y="9878358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878358"/>
                  </a:lnTo>
                  <a:lnTo>
                    <a:pt x="17959260" y="9878358"/>
                  </a:lnTo>
                  <a:lnTo>
                    <a:pt x="17959260" y="144780"/>
                  </a:lnTo>
                  <a:close/>
                  <a:moveTo>
                    <a:pt x="144780" y="9878358"/>
                  </a:moveTo>
                  <a:lnTo>
                    <a:pt x="17959260" y="9878358"/>
                  </a:lnTo>
                  <a:lnTo>
                    <a:pt x="17959260" y="10023137"/>
                  </a:lnTo>
                  <a:lnTo>
                    <a:pt x="144780" y="10023137"/>
                  </a:lnTo>
                  <a:lnTo>
                    <a:pt x="144780" y="9878358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279243" y="2524685"/>
            <a:ext cx="2998098" cy="1664130"/>
            <a:chOff x="0" y="0"/>
            <a:chExt cx="18104040" cy="10048862"/>
          </a:xfrm>
        </p:grpSpPr>
        <p:sp>
          <p:nvSpPr>
            <p:cNvPr id="15" name="Freeform 15"/>
            <p:cNvSpPr/>
            <p:nvPr/>
          </p:nvSpPr>
          <p:spPr>
            <a:xfrm>
              <a:off x="72390" y="72390"/>
              <a:ext cx="17959260" cy="9904082"/>
            </a:xfrm>
            <a:custGeom>
              <a:avLst/>
              <a:gdLst/>
              <a:ahLst/>
              <a:cxnLst/>
              <a:rect l="l" t="t" r="r" b="b"/>
              <a:pathLst>
                <a:path w="17959260" h="9904082">
                  <a:moveTo>
                    <a:pt x="0" y="0"/>
                  </a:moveTo>
                  <a:lnTo>
                    <a:pt x="17959260" y="0"/>
                  </a:lnTo>
                  <a:lnTo>
                    <a:pt x="17959260" y="9904082"/>
                  </a:lnTo>
                  <a:lnTo>
                    <a:pt x="0" y="9904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8104039" cy="10048862"/>
            </a:xfrm>
            <a:custGeom>
              <a:avLst/>
              <a:gdLst/>
              <a:ahLst/>
              <a:cxnLst/>
              <a:rect l="l" t="t" r="r" b="b"/>
              <a:pathLst>
                <a:path w="18104039" h="10048862">
                  <a:moveTo>
                    <a:pt x="17959260" y="9904082"/>
                  </a:moveTo>
                  <a:lnTo>
                    <a:pt x="18104039" y="9904082"/>
                  </a:lnTo>
                  <a:lnTo>
                    <a:pt x="18104039" y="10048862"/>
                  </a:lnTo>
                  <a:lnTo>
                    <a:pt x="17959260" y="10048862"/>
                  </a:lnTo>
                  <a:lnTo>
                    <a:pt x="17959260" y="990408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904082"/>
                  </a:lnTo>
                  <a:lnTo>
                    <a:pt x="0" y="9904082"/>
                  </a:lnTo>
                  <a:lnTo>
                    <a:pt x="0" y="144780"/>
                  </a:lnTo>
                  <a:close/>
                  <a:moveTo>
                    <a:pt x="0" y="9904082"/>
                  </a:moveTo>
                  <a:lnTo>
                    <a:pt x="144780" y="9904082"/>
                  </a:lnTo>
                  <a:lnTo>
                    <a:pt x="144780" y="10048862"/>
                  </a:lnTo>
                  <a:lnTo>
                    <a:pt x="0" y="10048862"/>
                  </a:lnTo>
                  <a:lnTo>
                    <a:pt x="0" y="9904082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904082"/>
                  </a:lnTo>
                  <a:lnTo>
                    <a:pt x="17959260" y="9904082"/>
                  </a:lnTo>
                  <a:lnTo>
                    <a:pt x="17959260" y="144780"/>
                  </a:lnTo>
                  <a:close/>
                  <a:moveTo>
                    <a:pt x="144780" y="9904082"/>
                  </a:moveTo>
                  <a:lnTo>
                    <a:pt x="17959260" y="9904082"/>
                  </a:lnTo>
                  <a:lnTo>
                    <a:pt x="17959260" y="10048862"/>
                  </a:lnTo>
                  <a:lnTo>
                    <a:pt x="144780" y="10048862"/>
                  </a:lnTo>
                  <a:lnTo>
                    <a:pt x="144780" y="9904082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953234" y="4624318"/>
            <a:ext cx="3030734" cy="1677938"/>
            <a:chOff x="0" y="0"/>
            <a:chExt cx="18104040" cy="10023137"/>
          </a:xfrm>
        </p:grpSpPr>
        <p:sp>
          <p:nvSpPr>
            <p:cNvPr id="18" name="Freeform 18"/>
            <p:cNvSpPr/>
            <p:nvPr/>
          </p:nvSpPr>
          <p:spPr>
            <a:xfrm>
              <a:off x="72390" y="72390"/>
              <a:ext cx="17959260" cy="9878358"/>
            </a:xfrm>
            <a:custGeom>
              <a:avLst/>
              <a:gdLst/>
              <a:ahLst/>
              <a:cxnLst/>
              <a:rect l="l" t="t" r="r" b="b"/>
              <a:pathLst>
                <a:path w="17959260" h="9878358">
                  <a:moveTo>
                    <a:pt x="0" y="0"/>
                  </a:moveTo>
                  <a:lnTo>
                    <a:pt x="17959260" y="0"/>
                  </a:lnTo>
                  <a:lnTo>
                    <a:pt x="17959260" y="9878358"/>
                  </a:lnTo>
                  <a:lnTo>
                    <a:pt x="0" y="9878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8104039" cy="10023137"/>
            </a:xfrm>
            <a:custGeom>
              <a:avLst/>
              <a:gdLst/>
              <a:ahLst/>
              <a:cxnLst/>
              <a:rect l="l" t="t" r="r" b="b"/>
              <a:pathLst>
                <a:path w="18104039" h="10023137">
                  <a:moveTo>
                    <a:pt x="17959260" y="9878358"/>
                  </a:moveTo>
                  <a:lnTo>
                    <a:pt x="18104039" y="9878358"/>
                  </a:lnTo>
                  <a:lnTo>
                    <a:pt x="18104039" y="10023137"/>
                  </a:lnTo>
                  <a:lnTo>
                    <a:pt x="17959260" y="10023137"/>
                  </a:lnTo>
                  <a:lnTo>
                    <a:pt x="17959260" y="98783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78358"/>
                  </a:lnTo>
                  <a:lnTo>
                    <a:pt x="0" y="9878358"/>
                  </a:lnTo>
                  <a:lnTo>
                    <a:pt x="0" y="144780"/>
                  </a:lnTo>
                  <a:close/>
                  <a:moveTo>
                    <a:pt x="0" y="9878358"/>
                  </a:moveTo>
                  <a:lnTo>
                    <a:pt x="144780" y="9878358"/>
                  </a:lnTo>
                  <a:lnTo>
                    <a:pt x="144780" y="10023137"/>
                  </a:lnTo>
                  <a:lnTo>
                    <a:pt x="0" y="10023137"/>
                  </a:lnTo>
                  <a:lnTo>
                    <a:pt x="0" y="9878358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878358"/>
                  </a:lnTo>
                  <a:lnTo>
                    <a:pt x="17959260" y="9878358"/>
                  </a:lnTo>
                  <a:lnTo>
                    <a:pt x="17959260" y="144780"/>
                  </a:lnTo>
                  <a:close/>
                  <a:moveTo>
                    <a:pt x="144780" y="9878358"/>
                  </a:moveTo>
                  <a:lnTo>
                    <a:pt x="17959260" y="9878358"/>
                  </a:lnTo>
                  <a:lnTo>
                    <a:pt x="17959260" y="10023137"/>
                  </a:lnTo>
                  <a:lnTo>
                    <a:pt x="144780" y="10023137"/>
                  </a:lnTo>
                  <a:lnTo>
                    <a:pt x="144780" y="9878358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254365" y="4624318"/>
            <a:ext cx="3022976" cy="1677938"/>
            <a:chOff x="0" y="0"/>
            <a:chExt cx="18104040" cy="10048862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17959260" cy="9904082"/>
            </a:xfrm>
            <a:custGeom>
              <a:avLst/>
              <a:gdLst/>
              <a:ahLst/>
              <a:cxnLst/>
              <a:rect l="l" t="t" r="r" b="b"/>
              <a:pathLst>
                <a:path w="17959260" h="9904082">
                  <a:moveTo>
                    <a:pt x="0" y="0"/>
                  </a:moveTo>
                  <a:lnTo>
                    <a:pt x="17959260" y="0"/>
                  </a:lnTo>
                  <a:lnTo>
                    <a:pt x="17959260" y="9904082"/>
                  </a:lnTo>
                  <a:lnTo>
                    <a:pt x="0" y="9904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8104039" cy="10048862"/>
            </a:xfrm>
            <a:custGeom>
              <a:avLst/>
              <a:gdLst/>
              <a:ahLst/>
              <a:cxnLst/>
              <a:rect l="l" t="t" r="r" b="b"/>
              <a:pathLst>
                <a:path w="18104039" h="10048862">
                  <a:moveTo>
                    <a:pt x="17959260" y="9904082"/>
                  </a:moveTo>
                  <a:lnTo>
                    <a:pt x="18104039" y="9904082"/>
                  </a:lnTo>
                  <a:lnTo>
                    <a:pt x="18104039" y="10048862"/>
                  </a:lnTo>
                  <a:lnTo>
                    <a:pt x="17959260" y="10048862"/>
                  </a:lnTo>
                  <a:lnTo>
                    <a:pt x="17959260" y="990408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904082"/>
                  </a:lnTo>
                  <a:lnTo>
                    <a:pt x="0" y="9904082"/>
                  </a:lnTo>
                  <a:lnTo>
                    <a:pt x="0" y="144780"/>
                  </a:lnTo>
                  <a:close/>
                  <a:moveTo>
                    <a:pt x="0" y="9904082"/>
                  </a:moveTo>
                  <a:lnTo>
                    <a:pt x="144780" y="9904082"/>
                  </a:lnTo>
                  <a:lnTo>
                    <a:pt x="144780" y="10048862"/>
                  </a:lnTo>
                  <a:lnTo>
                    <a:pt x="0" y="10048862"/>
                  </a:lnTo>
                  <a:lnTo>
                    <a:pt x="0" y="9904082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904082"/>
                  </a:lnTo>
                  <a:lnTo>
                    <a:pt x="17959260" y="9904082"/>
                  </a:lnTo>
                  <a:lnTo>
                    <a:pt x="17959260" y="144780"/>
                  </a:lnTo>
                  <a:close/>
                  <a:moveTo>
                    <a:pt x="144780" y="9904082"/>
                  </a:moveTo>
                  <a:lnTo>
                    <a:pt x="17959260" y="9904082"/>
                  </a:lnTo>
                  <a:lnTo>
                    <a:pt x="17959260" y="10048862"/>
                  </a:lnTo>
                  <a:lnTo>
                    <a:pt x="144780" y="10048862"/>
                  </a:lnTo>
                  <a:lnTo>
                    <a:pt x="144780" y="9904082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7886579">
            <a:off x="1777564" y="5310499"/>
            <a:ext cx="4153482" cy="514941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65464" y="136216"/>
            <a:ext cx="575540" cy="89248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7953234" y="648688"/>
            <a:ext cx="3030734" cy="110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Linear Regression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79243" y="648688"/>
            <a:ext cx="3030734" cy="110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Logistic Regression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53234" y="3065735"/>
            <a:ext cx="3030734" cy="53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Decision Tree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62925" y="2966133"/>
            <a:ext cx="3030734" cy="53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SVM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94526" y="5086350"/>
            <a:ext cx="3030734" cy="53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KNN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46607" y="5007950"/>
            <a:ext cx="3030734" cy="53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NAIVE BAYES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9725" y="1180682"/>
            <a:ext cx="6609158" cy="26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000000"/>
                </a:solidFill>
                <a:latin typeface="Prompt Bold"/>
              </a:rPr>
              <a:t>ALGORITHMS USED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022505" y="2230401"/>
            <a:ext cx="575540" cy="89248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74708" y="4413385"/>
            <a:ext cx="575540" cy="892484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11246607" y="6483978"/>
            <a:ext cx="3030734" cy="1677938"/>
            <a:chOff x="0" y="0"/>
            <a:chExt cx="18104040" cy="10023137"/>
          </a:xfrm>
        </p:grpSpPr>
        <p:sp>
          <p:nvSpPr>
            <p:cNvPr id="35" name="Freeform 35"/>
            <p:cNvSpPr/>
            <p:nvPr/>
          </p:nvSpPr>
          <p:spPr>
            <a:xfrm>
              <a:off x="72390" y="72390"/>
              <a:ext cx="17959260" cy="9878358"/>
            </a:xfrm>
            <a:custGeom>
              <a:avLst/>
              <a:gdLst/>
              <a:ahLst/>
              <a:cxnLst/>
              <a:rect l="l" t="t" r="r" b="b"/>
              <a:pathLst>
                <a:path w="17959260" h="9878358">
                  <a:moveTo>
                    <a:pt x="0" y="0"/>
                  </a:moveTo>
                  <a:lnTo>
                    <a:pt x="17959260" y="0"/>
                  </a:lnTo>
                  <a:lnTo>
                    <a:pt x="17959260" y="9878358"/>
                  </a:lnTo>
                  <a:lnTo>
                    <a:pt x="0" y="9878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8104039" cy="10023137"/>
            </a:xfrm>
            <a:custGeom>
              <a:avLst/>
              <a:gdLst/>
              <a:ahLst/>
              <a:cxnLst/>
              <a:rect l="l" t="t" r="r" b="b"/>
              <a:pathLst>
                <a:path w="18104039" h="10023137">
                  <a:moveTo>
                    <a:pt x="17959260" y="9878358"/>
                  </a:moveTo>
                  <a:lnTo>
                    <a:pt x="18104039" y="9878358"/>
                  </a:lnTo>
                  <a:lnTo>
                    <a:pt x="18104039" y="10023137"/>
                  </a:lnTo>
                  <a:lnTo>
                    <a:pt x="17959260" y="10023137"/>
                  </a:lnTo>
                  <a:lnTo>
                    <a:pt x="17959260" y="98783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78358"/>
                  </a:lnTo>
                  <a:lnTo>
                    <a:pt x="0" y="9878358"/>
                  </a:lnTo>
                  <a:lnTo>
                    <a:pt x="0" y="144780"/>
                  </a:lnTo>
                  <a:close/>
                  <a:moveTo>
                    <a:pt x="0" y="9878358"/>
                  </a:moveTo>
                  <a:lnTo>
                    <a:pt x="144780" y="9878358"/>
                  </a:lnTo>
                  <a:lnTo>
                    <a:pt x="144780" y="10023137"/>
                  </a:lnTo>
                  <a:lnTo>
                    <a:pt x="0" y="10023137"/>
                  </a:lnTo>
                  <a:lnTo>
                    <a:pt x="0" y="9878358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878358"/>
                  </a:lnTo>
                  <a:lnTo>
                    <a:pt x="17959260" y="9878358"/>
                  </a:lnTo>
                  <a:lnTo>
                    <a:pt x="17959260" y="144780"/>
                  </a:lnTo>
                  <a:close/>
                  <a:moveTo>
                    <a:pt x="144780" y="9878358"/>
                  </a:moveTo>
                  <a:lnTo>
                    <a:pt x="17959260" y="9878358"/>
                  </a:lnTo>
                  <a:lnTo>
                    <a:pt x="17959260" y="10023137"/>
                  </a:lnTo>
                  <a:lnTo>
                    <a:pt x="144780" y="10023137"/>
                  </a:lnTo>
                  <a:lnTo>
                    <a:pt x="144780" y="9878358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7962477" y="6483978"/>
            <a:ext cx="3030734" cy="1677938"/>
            <a:chOff x="0" y="0"/>
            <a:chExt cx="18104040" cy="10023137"/>
          </a:xfrm>
        </p:grpSpPr>
        <p:sp>
          <p:nvSpPr>
            <p:cNvPr id="38" name="Freeform 38"/>
            <p:cNvSpPr/>
            <p:nvPr/>
          </p:nvSpPr>
          <p:spPr>
            <a:xfrm>
              <a:off x="72390" y="72390"/>
              <a:ext cx="17959260" cy="9878358"/>
            </a:xfrm>
            <a:custGeom>
              <a:avLst/>
              <a:gdLst/>
              <a:ahLst/>
              <a:cxnLst/>
              <a:rect l="l" t="t" r="r" b="b"/>
              <a:pathLst>
                <a:path w="17959260" h="9878358">
                  <a:moveTo>
                    <a:pt x="0" y="0"/>
                  </a:moveTo>
                  <a:lnTo>
                    <a:pt x="17959260" y="0"/>
                  </a:lnTo>
                  <a:lnTo>
                    <a:pt x="17959260" y="9878358"/>
                  </a:lnTo>
                  <a:lnTo>
                    <a:pt x="0" y="9878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8104039" cy="10023137"/>
            </a:xfrm>
            <a:custGeom>
              <a:avLst/>
              <a:gdLst/>
              <a:ahLst/>
              <a:cxnLst/>
              <a:rect l="l" t="t" r="r" b="b"/>
              <a:pathLst>
                <a:path w="18104039" h="10023137">
                  <a:moveTo>
                    <a:pt x="17959260" y="9878358"/>
                  </a:moveTo>
                  <a:lnTo>
                    <a:pt x="18104039" y="9878358"/>
                  </a:lnTo>
                  <a:lnTo>
                    <a:pt x="18104039" y="10023137"/>
                  </a:lnTo>
                  <a:lnTo>
                    <a:pt x="17959260" y="10023137"/>
                  </a:lnTo>
                  <a:lnTo>
                    <a:pt x="17959260" y="98783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78358"/>
                  </a:lnTo>
                  <a:lnTo>
                    <a:pt x="0" y="9878358"/>
                  </a:lnTo>
                  <a:lnTo>
                    <a:pt x="0" y="144780"/>
                  </a:lnTo>
                  <a:close/>
                  <a:moveTo>
                    <a:pt x="0" y="9878358"/>
                  </a:moveTo>
                  <a:lnTo>
                    <a:pt x="144780" y="9878358"/>
                  </a:lnTo>
                  <a:lnTo>
                    <a:pt x="144780" y="10023137"/>
                  </a:lnTo>
                  <a:lnTo>
                    <a:pt x="0" y="10023137"/>
                  </a:lnTo>
                  <a:lnTo>
                    <a:pt x="0" y="9878358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878358"/>
                  </a:lnTo>
                  <a:lnTo>
                    <a:pt x="17959260" y="9878358"/>
                  </a:lnTo>
                  <a:lnTo>
                    <a:pt x="17959260" y="144780"/>
                  </a:lnTo>
                  <a:close/>
                  <a:moveTo>
                    <a:pt x="144780" y="9878358"/>
                  </a:moveTo>
                  <a:lnTo>
                    <a:pt x="17959260" y="9878358"/>
                  </a:lnTo>
                  <a:lnTo>
                    <a:pt x="17959260" y="10023137"/>
                  </a:lnTo>
                  <a:lnTo>
                    <a:pt x="144780" y="10023137"/>
                  </a:lnTo>
                  <a:lnTo>
                    <a:pt x="144780" y="9878358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1246607" y="6920549"/>
            <a:ext cx="3030734" cy="53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OLS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962477" y="6639139"/>
            <a:ext cx="3030734" cy="110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Gradient Descent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66595" y="6250047"/>
            <a:ext cx="575540" cy="892484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9731240" y="8314317"/>
            <a:ext cx="3030734" cy="1677938"/>
            <a:chOff x="0" y="0"/>
            <a:chExt cx="18104040" cy="10023137"/>
          </a:xfrm>
        </p:grpSpPr>
        <p:sp>
          <p:nvSpPr>
            <p:cNvPr id="44" name="Freeform 44"/>
            <p:cNvSpPr/>
            <p:nvPr/>
          </p:nvSpPr>
          <p:spPr>
            <a:xfrm>
              <a:off x="72390" y="72390"/>
              <a:ext cx="17959260" cy="9878358"/>
            </a:xfrm>
            <a:custGeom>
              <a:avLst/>
              <a:gdLst/>
              <a:ahLst/>
              <a:cxnLst/>
              <a:rect l="l" t="t" r="r" b="b"/>
              <a:pathLst>
                <a:path w="17959260" h="9878358">
                  <a:moveTo>
                    <a:pt x="0" y="0"/>
                  </a:moveTo>
                  <a:lnTo>
                    <a:pt x="17959260" y="0"/>
                  </a:lnTo>
                  <a:lnTo>
                    <a:pt x="17959260" y="9878358"/>
                  </a:lnTo>
                  <a:lnTo>
                    <a:pt x="0" y="9878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18104039" cy="10023137"/>
            </a:xfrm>
            <a:custGeom>
              <a:avLst/>
              <a:gdLst/>
              <a:ahLst/>
              <a:cxnLst/>
              <a:rect l="l" t="t" r="r" b="b"/>
              <a:pathLst>
                <a:path w="18104039" h="10023137">
                  <a:moveTo>
                    <a:pt x="17959260" y="9878358"/>
                  </a:moveTo>
                  <a:lnTo>
                    <a:pt x="18104039" y="9878358"/>
                  </a:lnTo>
                  <a:lnTo>
                    <a:pt x="18104039" y="10023137"/>
                  </a:lnTo>
                  <a:lnTo>
                    <a:pt x="17959260" y="10023137"/>
                  </a:lnTo>
                  <a:lnTo>
                    <a:pt x="17959260" y="98783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78358"/>
                  </a:lnTo>
                  <a:lnTo>
                    <a:pt x="0" y="9878358"/>
                  </a:lnTo>
                  <a:lnTo>
                    <a:pt x="0" y="144780"/>
                  </a:lnTo>
                  <a:close/>
                  <a:moveTo>
                    <a:pt x="0" y="9878358"/>
                  </a:moveTo>
                  <a:lnTo>
                    <a:pt x="144780" y="9878358"/>
                  </a:lnTo>
                  <a:lnTo>
                    <a:pt x="144780" y="10023137"/>
                  </a:lnTo>
                  <a:lnTo>
                    <a:pt x="0" y="10023137"/>
                  </a:lnTo>
                  <a:lnTo>
                    <a:pt x="0" y="9878358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878358"/>
                  </a:lnTo>
                  <a:lnTo>
                    <a:pt x="17959260" y="9878358"/>
                  </a:lnTo>
                  <a:lnTo>
                    <a:pt x="17959260" y="144780"/>
                  </a:lnTo>
                  <a:close/>
                  <a:moveTo>
                    <a:pt x="144780" y="9878358"/>
                  </a:moveTo>
                  <a:lnTo>
                    <a:pt x="17959260" y="9878358"/>
                  </a:lnTo>
                  <a:lnTo>
                    <a:pt x="17959260" y="10023137"/>
                  </a:lnTo>
                  <a:lnTo>
                    <a:pt x="144780" y="10023137"/>
                  </a:lnTo>
                  <a:lnTo>
                    <a:pt x="144780" y="9878358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9731240" y="8542917"/>
            <a:ext cx="3030734" cy="110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Random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Forest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218399" y="-1602333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12287528" y="7278554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8" y="0"/>
                </a:moveTo>
                <a:lnTo>
                  <a:pt x="0" y="0"/>
                </a:lnTo>
                <a:lnTo>
                  <a:pt x="0" y="3714910"/>
                </a:lnTo>
                <a:lnTo>
                  <a:pt x="7213418" y="3714910"/>
                </a:lnTo>
                <a:lnTo>
                  <a:pt x="7213418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76558" y="255125"/>
            <a:ext cx="8124388" cy="55090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52291" y="897931"/>
            <a:ext cx="1007009" cy="9595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28679" y="5947254"/>
            <a:ext cx="1007009" cy="959524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424109" y="3168055"/>
            <a:ext cx="8331075" cy="2779200"/>
          </a:xfrm>
          <a:custGeom>
            <a:avLst/>
            <a:gdLst/>
            <a:ahLst/>
            <a:cxnLst/>
            <a:rect l="l" t="t" r="r" b="b"/>
            <a:pathLst>
              <a:path w="8331075" h="2779200">
                <a:moveTo>
                  <a:pt x="0" y="0"/>
                </a:moveTo>
                <a:lnTo>
                  <a:pt x="8331075" y="0"/>
                </a:lnTo>
                <a:lnTo>
                  <a:pt x="8331075" y="2779199"/>
                </a:lnTo>
                <a:lnTo>
                  <a:pt x="0" y="2779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4109" y="6099654"/>
            <a:ext cx="8331075" cy="2520189"/>
          </a:xfrm>
          <a:custGeom>
            <a:avLst/>
            <a:gdLst/>
            <a:ahLst/>
            <a:cxnLst/>
            <a:rect l="l" t="t" r="r" b="b"/>
            <a:pathLst>
              <a:path w="8331075" h="2520189">
                <a:moveTo>
                  <a:pt x="0" y="0"/>
                </a:moveTo>
                <a:lnTo>
                  <a:pt x="8331075" y="0"/>
                </a:lnTo>
                <a:lnTo>
                  <a:pt x="8331075" y="2520190"/>
                </a:lnTo>
                <a:lnTo>
                  <a:pt x="0" y="2520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903" b="-390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1028700"/>
            <a:ext cx="9073600" cy="3103936"/>
          </a:xfrm>
          <a:custGeom>
            <a:avLst/>
            <a:gdLst/>
            <a:ahLst/>
            <a:cxnLst/>
            <a:rect l="l" t="t" r="r" b="b"/>
            <a:pathLst>
              <a:path w="9073600" h="3103936">
                <a:moveTo>
                  <a:pt x="0" y="0"/>
                </a:moveTo>
                <a:lnTo>
                  <a:pt x="9073600" y="0"/>
                </a:lnTo>
                <a:lnTo>
                  <a:pt x="9073600" y="3103936"/>
                </a:lnTo>
                <a:lnTo>
                  <a:pt x="0" y="31039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4508246"/>
            <a:ext cx="9073600" cy="2935788"/>
          </a:xfrm>
          <a:custGeom>
            <a:avLst/>
            <a:gdLst/>
            <a:ahLst/>
            <a:cxnLst/>
            <a:rect l="l" t="t" r="r" b="b"/>
            <a:pathLst>
              <a:path w="9073600" h="2935788">
                <a:moveTo>
                  <a:pt x="0" y="0"/>
                </a:moveTo>
                <a:lnTo>
                  <a:pt x="9073600" y="0"/>
                </a:lnTo>
                <a:lnTo>
                  <a:pt x="9073600" y="2935788"/>
                </a:lnTo>
                <a:lnTo>
                  <a:pt x="0" y="29357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24109" y="268231"/>
            <a:ext cx="9648845" cy="2747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8"/>
              </a:lnSpc>
            </a:pPr>
            <a:r>
              <a:rPr lang="en-US" sz="8398">
                <a:solidFill>
                  <a:srgbClr val="FFFFFF"/>
                </a:solidFill>
                <a:latin typeface="Prompt Bold"/>
              </a:rPr>
              <a:t>Result Comparison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285023" y="8429545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702353" y="3286045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13498441" y="-2104219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9" y="0"/>
                </a:moveTo>
                <a:lnTo>
                  <a:pt x="0" y="0"/>
                </a:lnTo>
                <a:lnTo>
                  <a:pt x="0" y="3714911"/>
                </a:lnTo>
                <a:lnTo>
                  <a:pt x="7213419" y="3714911"/>
                </a:lnTo>
                <a:lnTo>
                  <a:pt x="7213419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0333" y="1408514"/>
            <a:ext cx="8653667" cy="4699836"/>
          </a:xfrm>
          <a:custGeom>
            <a:avLst/>
            <a:gdLst/>
            <a:ahLst/>
            <a:cxnLst/>
            <a:rect l="l" t="t" r="r" b="b"/>
            <a:pathLst>
              <a:path w="8653667" h="4699836">
                <a:moveTo>
                  <a:pt x="0" y="0"/>
                </a:moveTo>
                <a:lnTo>
                  <a:pt x="8653667" y="0"/>
                </a:lnTo>
                <a:lnTo>
                  <a:pt x="8653667" y="4699837"/>
                </a:lnTo>
                <a:lnTo>
                  <a:pt x="0" y="4699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16354" y="1421231"/>
            <a:ext cx="8517166" cy="4687120"/>
          </a:xfrm>
          <a:custGeom>
            <a:avLst/>
            <a:gdLst/>
            <a:ahLst/>
            <a:cxnLst/>
            <a:rect l="l" t="t" r="r" b="b"/>
            <a:pathLst>
              <a:path w="8517166" h="4687120">
                <a:moveTo>
                  <a:pt x="0" y="0"/>
                </a:moveTo>
                <a:lnTo>
                  <a:pt x="8517166" y="0"/>
                </a:lnTo>
                <a:lnTo>
                  <a:pt x="8517166" y="4687120"/>
                </a:lnTo>
                <a:lnTo>
                  <a:pt x="0" y="4687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8083" y="115310"/>
            <a:ext cx="7768181" cy="129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000000"/>
                </a:solidFill>
                <a:latin typeface="Prompt Bold"/>
              </a:rPr>
              <a:t>RESULT cont..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6445" y="6371399"/>
            <a:ext cx="15679818" cy="3915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Based on the experiments that have been carried out, there are several models that are good for determining the views of YouTube videos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•Random Forest with MAE 0.76, RMSE 0.64, and R2 of 0.26 makes Random Forest the best model so far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• Decision Tree is the second best sequence model after Random Forest with a slightly smaller R2 value of 0.04 </a:t>
            </a: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Promp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7849" y="1685250"/>
            <a:ext cx="807653" cy="8076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58404" y="3769253"/>
            <a:ext cx="807653" cy="8076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7849" y="5853293"/>
            <a:ext cx="807653" cy="80765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10800000" flipH="1" flipV="1">
            <a:off x="13811541" y="2119532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9" y="3714911"/>
                </a:moveTo>
                <a:lnTo>
                  <a:pt x="0" y="3714911"/>
                </a:lnTo>
                <a:lnTo>
                  <a:pt x="0" y="0"/>
                </a:lnTo>
                <a:lnTo>
                  <a:pt x="7213419" y="0"/>
                </a:lnTo>
                <a:lnTo>
                  <a:pt x="7213419" y="3714911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75340" y="-2210814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>
            <a:off x="2912083" y="8634356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8" y="0"/>
                </a:moveTo>
                <a:lnTo>
                  <a:pt x="0" y="0"/>
                </a:lnTo>
                <a:lnTo>
                  <a:pt x="0" y="3714911"/>
                </a:lnTo>
                <a:lnTo>
                  <a:pt x="7213418" y="3714911"/>
                </a:lnTo>
                <a:lnTo>
                  <a:pt x="7213418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999"/>
          </a:blip>
          <a:srcRect/>
          <a:stretch>
            <a:fillRect/>
          </a:stretch>
        </p:blipFill>
        <p:spPr>
          <a:xfrm>
            <a:off x="-802326" y="1637708"/>
            <a:ext cx="8345387" cy="673262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4560089"/>
            <a:ext cx="5849390" cy="129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8000">
                <a:solidFill>
                  <a:srgbClr val="FFFFFF"/>
                </a:solidFill>
                <a:latin typeface="Prompt Bold"/>
              </a:rPr>
              <a:t>References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47285" y="1391395"/>
            <a:ext cx="5236477" cy="110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ompt Light"/>
              </a:rPr>
              <a:t>https://www.google.com/finance/?hl=en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87841" y="5369352"/>
            <a:ext cx="5236477" cy="166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ompt Light"/>
              </a:rPr>
              <a:t>https://www.nasdaq.com/market-activity/stocks/tsla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87841" y="8055027"/>
            <a:ext cx="5236477" cy="110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ompt Light"/>
              </a:rPr>
              <a:t>https://investor.fb.com/stock-info/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7849" y="8230530"/>
            <a:ext cx="807653" cy="80765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87841" y="3475398"/>
            <a:ext cx="5236477" cy="110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ompt Light"/>
              </a:rPr>
              <a:t>https://www.infosys.com/investors/shares.html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285023" y="8429545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702353" y="3286045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13498441" y="-2104219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9" y="0"/>
                </a:moveTo>
                <a:lnTo>
                  <a:pt x="0" y="0"/>
                </a:lnTo>
                <a:lnTo>
                  <a:pt x="0" y="3714911"/>
                </a:lnTo>
                <a:lnTo>
                  <a:pt x="7213419" y="3714911"/>
                </a:lnTo>
                <a:lnTo>
                  <a:pt x="7213419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4502578"/>
            <a:ext cx="4861071" cy="475572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717479" y="1742455"/>
            <a:ext cx="4247696" cy="984663"/>
            <a:chOff x="0" y="0"/>
            <a:chExt cx="5663594" cy="1312884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5663594" cy="69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 Light"/>
                </a:rPr>
                <a:t>THILAKNATH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43448"/>
              <a:ext cx="5663594" cy="569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rompt Light Italics"/>
                </a:rPr>
                <a:t>CB.EN.U4CSE21010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98441" y="4832683"/>
            <a:ext cx="4247696" cy="984663"/>
            <a:chOff x="0" y="0"/>
            <a:chExt cx="5663594" cy="131288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5663594" cy="69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 Light"/>
                </a:rPr>
                <a:t>VINAY KUMAR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3448"/>
              <a:ext cx="5663594" cy="569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rompt Light Italics"/>
                </a:rPr>
                <a:t>CB.EN.U4CSE21063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98441" y="6508624"/>
            <a:ext cx="4247696" cy="984663"/>
            <a:chOff x="0" y="0"/>
            <a:chExt cx="5663594" cy="131288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5663594" cy="69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 Light"/>
                </a:rPr>
                <a:t>VEDANT J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3448"/>
              <a:ext cx="5663594" cy="569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rompt Light Italics"/>
                </a:rPr>
                <a:t>CB.EN.U4CSE21067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167998"/>
            <a:ext cx="6282304" cy="129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000000"/>
                </a:solidFill>
                <a:latin typeface="Prompt Bold"/>
              </a:rPr>
              <a:t>Our Team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717479" y="3286045"/>
            <a:ext cx="4247696" cy="984663"/>
            <a:chOff x="0" y="0"/>
            <a:chExt cx="5663594" cy="131288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5663594" cy="69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 Light"/>
                </a:rPr>
                <a:t>SRI GANESH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43448"/>
              <a:ext cx="5663594" cy="569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rompt Light Italics"/>
                </a:rPr>
                <a:t>CB.EN.U4CSE21011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717479" y="4832683"/>
            <a:ext cx="4247696" cy="984663"/>
            <a:chOff x="0" y="0"/>
            <a:chExt cx="5663594" cy="131288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5663594" cy="69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 Light"/>
                </a:rPr>
                <a:t>KRISHNA ADITYA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43448"/>
              <a:ext cx="5663594" cy="569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rompt Light Italics"/>
                </a:rPr>
                <a:t>CB.EN.U4CSE21051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7849" y="1028700"/>
            <a:ext cx="807653" cy="8076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7849" y="2843247"/>
            <a:ext cx="807653" cy="8076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7849" y="4660550"/>
            <a:ext cx="807653" cy="80765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10800000" flipH="1" flipV="1">
            <a:off x="13811541" y="2119532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9" y="3714911"/>
                </a:moveTo>
                <a:lnTo>
                  <a:pt x="0" y="3714911"/>
                </a:lnTo>
                <a:lnTo>
                  <a:pt x="0" y="0"/>
                </a:lnTo>
                <a:lnTo>
                  <a:pt x="7213419" y="0"/>
                </a:lnTo>
                <a:lnTo>
                  <a:pt x="7213419" y="3714911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75340" y="-2210814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>
            <a:off x="2912083" y="8634356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8" y="0"/>
                </a:moveTo>
                <a:lnTo>
                  <a:pt x="0" y="0"/>
                </a:lnTo>
                <a:lnTo>
                  <a:pt x="0" y="3714911"/>
                </a:lnTo>
                <a:lnTo>
                  <a:pt x="7213418" y="3714911"/>
                </a:lnTo>
                <a:lnTo>
                  <a:pt x="7213418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999"/>
          </a:blip>
          <a:srcRect/>
          <a:stretch>
            <a:fillRect/>
          </a:stretch>
        </p:blipFill>
        <p:spPr>
          <a:xfrm>
            <a:off x="-802326" y="1637708"/>
            <a:ext cx="8345387" cy="673262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9903" y="4560089"/>
            <a:ext cx="6388187" cy="129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8000">
                <a:solidFill>
                  <a:srgbClr val="FFFFFF"/>
                </a:solidFill>
                <a:latin typeface="Prompt Bold"/>
              </a:rPr>
              <a:t>Contribution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00433" y="690141"/>
            <a:ext cx="5236477" cy="166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rompt Light"/>
              </a:rPr>
              <a:t>THILAK-CSE21010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rompt Light"/>
              </a:rPr>
              <a:t>Vedant-CSE21067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ompt Light"/>
              </a:rPr>
              <a:t>Twitter and Tesla datsets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87841" y="4424693"/>
            <a:ext cx="5236477" cy="110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rompt Light"/>
              </a:rPr>
              <a:t>Aditya-CSE21051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ompt Light"/>
              </a:rPr>
              <a:t>Infosys 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00433" y="6083890"/>
            <a:ext cx="5236477" cy="110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rompt Light"/>
              </a:rPr>
              <a:t>Vinay-CSE21063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ompt Light"/>
              </a:rPr>
              <a:t>Google dataset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7849" y="6316543"/>
            <a:ext cx="807653" cy="80765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600433" y="2667745"/>
            <a:ext cx="5236477" cy="110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rompt Light"/>
              </a:rPr>
              <a:t>Ganesh-CSE21011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ompt Light"/>
              </a:rPr>
              <a:t>Facebook 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2128" y="8156793"/>
            <a:ext cx="16666122" cy="110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rompt Light"/>
              </a:rPr>
              <a:t>NOTE : everyone implemented the supervised machine learning algorithms for their mentioned datasets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494153" y="-698369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532183" y="5543390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9" y="0"/>
                </a:lnTo>
                <a:lnTo>
                  <a:pt x="7213419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49350" y="1028700"/>
            <a:ext cx="5036094" cy="815925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38854" y="3537092"/>
            <a:ext cx="15210293" cy="267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5"/>
              </a:lnSpc>
            </a:pPr>
            <a:r>
              <a:rPr lang="en-US" sz="16673">
                <a:solidFill>
                  <a:srgbClr val="000000"/>
                </a:solidFill>
                <a:latin typeface="Prompt Bold"/>
              </a:rPr>
              <a:t>THANK YOU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0000"/>
          </a:blip>
          <a:srcRect/>
          <a:stretch>
            <a:fillRect/>
          </a:stretch>
        </p:blipFill>
        <p:spPr>
          <a:xfrm>
            <a:off x="13767863" y="-2815396"/>
            <a:ext cx="5287176" cy="52871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40000"/>
          </a:blip>
          <a:srcRect/>
          <a:stretch>
            <a:fillRect/>
          </a:stretch>
        </p:blipFill>
        <p:spPr>
          <a:xfrm>
            <a:off x="8387865" y="7643412"/>
            <a:ext cx="5287176" cy="5287176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rot="-10800000">
            <a:off x="13984757" y="-828755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9" y="0"/>
                </a:lnTo>
                <a:lnTo>
                  <a:pt x="7213419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2146975" y="7891528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3254844" y="7891528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4933556" y="3095461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9" y="0"/>
                </a:lnTo>
                <a:lnTo>
                  <a:pt x="7213419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468262" y="4777997"/>
            <a:ext cx="8124388" cy="55090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56935">
            <a:off x="15073488" y="-180672"/>
            <a:ext cx="3774794" cy="2140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56935">
            <a:off x="13887161" y="7217920"/>
            <a:ext cx="3774794" cy="21403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56935">
            <a:off x="6438072" y="10053895"/>
            <a:ext cx="3774794" cy="21403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56935">
            <a:off x="1339764" y="8656072"/>
            <a:ext cx="3774794" cy="214034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10800000">
            <a:off x="-2578009" y="-505620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56935">
            <a:off x="-1065908" y="2083923"/>
            <a:ext cx="3774794" cy="21403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56935">
            <a:off x="6496629" y="-1070173"/>
            <a:ext cx="3774794" cy="214034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254722" y="1459000"/>
            <a:ext cx="10148596" cy="6991116"/>
            <a:chOff x="0" y="0"/>
            <a:chExt cx="13531462" cy="932148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675"/>
              <a:ext cx="13531462" cy="6817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06"/>
                </a:lnSpc>
              </a:pPr>
              <a:r>
                <a:rPr lang="en-US" sz="5383">
                  <a:solidFill>
                    <a:srgbClr val="FFFFFF"/>
                  </a:solidFill>
                  <a:latin typeface="Prompt Bold"/>
                </a:rPr>
                <a:t>The idea of the project is that it helps a stock seller or buyer by comparing best stock markets and giving the future prediction and help them if to sell or buy the stock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618777" y="7268663"/>
              <a:ext cx="8293908" cy="2052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6"/>
                </a:lnSpc>
              </a:pPr>
              <a:r>
                <a:rPr lang="en-US" sz="2947">
                  <a:solidFill>
                    <a:srgbClr val="FFFFFF"/>
                  </a:solidFill>
                  <a:latin typeface="Prompt Light"/>
                </a:rPr>
                <a:t>STOCK MARKET PRICE ANALYSIS AND PREDICTION</a:t>
              </a:r>
            </a:p>
            <a:p>
              <a:pPr algn="ctr">
                <a:lnSpc>
                  <a:spcPts val="4126"/>
                </a:lnSpc>
              </a:pPr>
              <a:r>
                <a:rPr lang="en-US" sz="2947">
                  <a:solidFill>
                    <a:srgbClr val="FFFFFF"/>
                  </a:solidFill>
                  <a:latin typeface="Prompt Light"/>
                </a:rPr>
                <a:t>BASED ON TWITTER DATA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3925762" y="8450116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403319" y="1809738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218399" y="-1602333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12287528" y="7278554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8" y="0"/>
                </a:moveTo>
                <a:lnTo>
                  <a:pt x="0" y="0"/>
                </a:lnTo>
                <a:lnTo>
                  <a:pt x="0" y="3714910"/>
                </a:lnTo>
                <a:lnTo>
                  <a:pt x="7213418" y="3714910"/>
                </a:lnTo>
                <a:lnTo>
                  <a:pt x="7213418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76558" y="255125"/>
            <a:ext cx="8124388" cy="55090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52291" y="897931"/>
            <a:ext cx="1007009" cy="9595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28679" y="5947254"/>
            <a:ext cx="1007009" cy="95952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43615" y="372361"/>
            <a:ext cx="11132943" cy="9542278"/>
            <a:chOff x="0" y="0"/>
            <a:chExt cx="14843925" cy="12723038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4843925" cy="1332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00"/>
                </a:lnSpc>
              </a:pPr>
              <a:r>
                <a:rPr lang="en-US" sz="6231">
                  <a:solidFill>
                    <a:srgbClr val="FFFFFF"/>
                  </a:solidFill>
                  <a:latin typeface="Prompt Bold"/>
                </a:rPr>
                <a:t>INTRODUCTION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71601"/>
              <a:ext cx="14843925" cy="10751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r>
                <a:rPr lang="en-US" sz="2692">
                  <a:solidFill>
                    <a:srgbClr val="FFFFFF"/>
                  </a:solidFill>
                  <a:latin typeface="Prompt Light"/>
                </a:rPr>
                <a:t>Objective: Build model to predict the Future stocks of multiple companies and help the stock buyer or the stock seller.</a:t>
              </a:r>
            </a:p>
            <a:p>
              <a:pPr>
                <a:lnSpc>
                  <a:spcPts val="3769"/>
                </a:lnSpc>
              </a:pPr>
              <a:endParaRPr lang="en-US" sz="2692">
                <a:solidFill>
                  <a:srgbClr val="FFFFFF"/>
                </a:solidFill>
                <a:latin typeface="Prompt Light"/>
              </a:endParaRPr>
            </a:p>
            <a:p>
              <a:pPr>
                <a:lnSpc>
                  <a:spcPts val="3769"/>
                </a:lnSpc>
              </a:pPr>
              <a:r>
                <a:rPr lang="en-US" sz="2692">
                  <a:solidFill>
                    <a:srgbClr val="FFFFFF"/>
                  </a:solidFill>
                  <a:latin typeface="Prompt Light"/>
                </a:rPr>
                <a:t>The Power of Sentiment Analysis:</a:t>
              </a:r>
            </a:p>
            <a:p>
              <a:pPr>
                <a:lnSpc>
                  <a:spcPts val="3769"/>
                </a:lnSpc>
              </a:pPr>
              <a:r>
                <a:rPr lang="en-US" sz="2692">
                  <a:solidFill>
                    <a:srgbClr val="FFFFFF"/>
                  </a:solidFill>
                  <a:latin typeface="Prompt Light"/>
                </a:rPr>
                <a:t>Sentiment analysis allows us to determine the sentiment expressed in tweets, whether positive, negative, or neutral.</a:t>
              </a:r>
            </a:p>
            <a:p>
              <a:pPr>
                <a:lnSpc>
                  <a:spcPts val="3769"/>
                </a:lnSpc>
              </a:pPr>
              <a:r>
                <a:rPr lang="en-US" sz="2692">
                  <a:solidFill>
                    <a:srgbClr val="FFFFFF"/>
                  </a:solidFill>
                  <a:latin typeface="Prompt Light"/>
                </a:rPr>
                <a:t>By combining sentiment analysis with stock market data, we can uncover correlations between sentiment and stock price movements.</a:t>
              </a:r>
            </a:p>
            <a:p>
              <a:pPr>
                <a:lnSpc>
                  <a:spcPts val="3769"/>
                </a:lnSpc>
              </a:pPr>
              <a:endParaRPr lang="en-US" sz="2692">
                <a:solidFill>
                  <a:srgbClr val="FFFFFF"/>
                </a:solidFill>
                <a:latin typeface="Prompt Light"/>
              </a:endParaRPr>
            </a:p>
            <a:p>
              <a:pPr>
                <a:lnSpc>
                  <a:spcPts val="3769"/>
                </a:lnSpc>
              </a:pPr>
              <a:r>
                <a:rPr lang="en-US" sz="2692">
                  <a:solidFill>
                    <a:srgbClr val="FFFFFF"/>
                  </a:solidFill>
                  <a:latin typeface="Prompt Light"/>
                </a:rPr>
                <a:t>Extracting Relevant Features from Twitter Data:</a:t>
              </a:r>
            </a:p>
            <a:p>
              <a:pPr>
                <a:lnSpc>
                  <a:spcPts val="3769"/>
                </a:lnSpc>
              </a:pPr>
              <a:r>
                <a:rPr lang="en-US" sz="2692">
                  <a:solidFill>
                    <a:srgbClr val="FFFFFF"/>
                  </a:solidFill>
                  <a:latin typeface="Prompt Light"/>
                </a:rPr>
                <a:t>Features such as the number of mentions of specific stocks, trending hashtags, or sentiment scores can be extracted from Twitter data.</a:t>
              </a:r>
            </a:p>
            <a:p>
              <a:pPr>
                <a:lnSpc>
                  <a:spcPts val="3769"/>
                </a:lnSpc>
              </a:pPr>
              <a:r>
                <a:rPr lang="en-US" sz="2692">
                  <a:solidFill>
                    <a:srgbClr val="FFFFFF"/>
                  </a:solidFill>
                  <a:latin typeface="Prompt Light"/>
                </a:rPr>
                <a:t>These features serve as inputs to machine learning models, enabling us to make predictions about future stock market prices.</a:t>
              </a:r>
            </a:p>
            <a:p>
              <a:pPr algn="l">
                <a:lnSpc>
                  <a:spcPts val="3769"/>
                </a:lnSpc>
              </a:pPr>
              <a:endParaRPr lang="en-US" sz="2692">
                <a:solidFill>
                  <a:srgbClr val="FFFFFF"/>
                </a:solidFill>
                <a:latin typeface="Prompt Ligh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83618" y="2331629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643144" y="-2221052"/>
            <a:ext cx="7910962" cy="4074145"/>
          </a:xfrm>
          <a:custGeom>
            <a:avLst/>
            <a:gdLst/>
            <a:ahLst/>
            <a:cxnLst/>
            <a:rect l="l" t="t" r="r" b="b"/>
            <a:pathLst>
              <a:path w="7910962" h="4074145">
                <a:moveTo>
                  <a:pt x="0" y="0"/>
                </a:moveTo>
                <a:lnTo>
                  <a:pt x="7910962" y="0"/>
                </a:lnTo>
                <a:lnTo>
                  <a:pt x="7910962" y="4074145"/>
                </a:lnTo>
                <a:lnTo>
                  <a:pt x="0" y="4074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8497489" y="8903089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461666" y="34780"/>
            <a:ext cx="11285064" cy="10217439"/>
            <a:chOff x="0" y="0"/>
            <a:chExt cx="15046752" cy="13623253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5046752" cy="1330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00"/>
                </a:lnSpc>
              </a:pPr>
              <a:r>
                <a:rPr lang="en-US" sz="6231">
                  <a:solidFill>
                    <a:srgbClr val="000000"/>
                  </a:solidFill>
                  <a:latin typeface="Prompt Bold"/>
                </a:rPr>
                <a:t>INTRODUCTION cont...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78993"/>
              <a:ext cx="15046752" cy="1164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9"/>
                </a:lnSpc>
              </a:pPr>
              <a:r>
                <a:rPr lang="en-US" sz="2492">
                  <a:solidFill>
                    <a:srgbClr val="000000"/>
                  </a:solidFill>
                  <a:latin typeface="Prompt Light"/>
                </a:rPr>
                <a:t>Importance of Social Media in Stock Market Analysis:</a:t>
              </a:r>
            </a:p>
            <a:p>
              <a:pPr>
                <a:lnSpc>
                  <a:spcPts val="3489"/>
                </a:lnSpc>
              </a:pPr>
              <a:r>
                <a:rPr lang="en-US" sz="2492">
                  <a:solidFill>
                    <a:srgbClr val="000000"/>
                  </a:solidFill>
                  <a:latin typeface="Prompt"/>
                </a:rPr>
                <a:t>1)</a:t>
              </a:r>
              <a:r>
                <a:rPr lang="en-US" sz="2492">
                  <a:solidFill>
                    <a:srgbClr val="000000"/>
                  </a:solidFill>
                  <a:latin typeface="Prompt Light"/>
                </a:rPr>
                <a:t>Social media platforms, such as Twitter, have become valuable sources of real-time information and market sentiment.</a:t>
              </a:r>
            </a:p>
            <a:p>
              <a:pPr>
                <a:lnSpc>
                  <a:spcPts val="3489"/>
                </a:lnSpc>
              </a:pPr>
              <a:r>
                <a:rPr lang="en-US" sz="2492">
                  <a:solidFill>
                    <a:srgbClr val="000000"/>
                  </a:solidFill>
                  <a:latin typeface="Prompt"/>
                </a:rPr>
                <a:t>2)</a:t>
              </a:r>
              <a:r>
                <a:rPr lang="en-US" sz="2492">
                  <a:solidFill>
                    <a:srgbClr val="000000"/>
                  </a:solidFill>
                  <a:latin typeface="Prompt Light"/>
                </a:rPr>
                <a:t>Analyzing social media data can provide insights into investor sentiment, market trends, and potential stock price movements.</a:t>
              </a:r>
            </a:p>
            <a:p>
              <a:pPr>
                <a:lnSpc>
                  <a:spcPts val="3489"/>
                </a:lnSpc>
              </a:pPr>
              <a:endParaRPr lang="en-US" sz="2492">
                <a:solidFill>
                  <a:srgbClr val="000000"/>
                </a:solidFill>
                <a:latin typeface="Prompt Light"/>
              </a:endParaRPr>
            </a:p>
            <a:p>
              <a:pPr>
                <a:lnSpc>
                  <a:spcPts val="3489"/>
                </a:lnSpc>
              </a:pPr>
              <a:r>
                <a:rPr lang="en-US" sz="2492">
                  <a:solidFill>
                    <a:srgbClr val="000000"/>
                  </a:solidFill>
                  <a:latin typeface="Prompt Light"/>
                </a:rPr>
                <a:t>Leveraging Twitter Data for Stock Market Analysis:</a:t>
              </a:r>
            </a:p>
            <a:p>
              <a:pPr>
                <a:lnSpc>
                  <a:spcPts val="3489"/>
                </a:lnSpc>
              </a:pPr>
              <a:r>
                <a:rPr lang="en-US" sz="2492">
                  <a:solidFill>
                    <a:srgbClr val="000000"/>
                  </a:solidFill>
                  <a:latin typeface="Prompt Light"/>
                </a:rPr>
                <a:t>Twitter data offers a vast amount of user-generated content that can be harnessed to understand market sentiment and predict stock market prices.</a:t>
              </a:r>
            </a:p>
            <a:p>
              <a:pPr>
                <a:lnSpc>
                  <a:spcPts val="3489"/>
                </a:lnSpc>
              </a:pPr>
              <a:r>
                <a:rPr lang="en-US" sz="2492">
                  <a:solidFill>
                    <a:srgbClr val="000000"/>
                  </a:solidFill>
                  <a:latin typeface="Prompt Light"/>
                </a:rPr>
                <a:t>By analyzing tweets related to specific companies or keywords, we can gain valuable insights into investor opinions and market trends.</a:t>
              </a:r>
            </a:p>
            <a:p>
              <a:pPr>
                <a:lnSpc>
                  <a:spcPts val="3489"/>
                </a:lnSpc>
              </a:pPr>
              <a:endParaRPr lang="en-US" sz="2492">
                <a:solidFill>
                  <a:srgbClr val="000000"/>
                </a:solidFill>
                <a:latin typeface="Prompt Light"/>
              </a:endParaRPr>
            </a:p>
            <a:p>
              <a:pPr>
                <a:lnSpc>
                  <a:spcPts val="3489"/>
                </a:lnSpc>
              </a:pPr>
              <a:r>
                <a:rPr lang="en-US" sz="2492">
                  <a:solidFill>
                    <a:srgbClr val="000000"/>
                  </a:solidFill>
                  <a:latin typeface="Prompt Light"/>
                </a:rPr>
                <a:t>Enhancing Investment Decision-Making:</a:t>
              </a:r>
            </a:p>
            <a:p>
              <a:pPr>
                <a:lnSpc>
                  <a:spcPts val="3489"/>
                </a:lnSpc>
              </a:pPr>
              <a:r>
                <a:rPr lang="en-US" sz="2492">
                  <a:solidFill>
                    <a:srgbClr val="000000"/>
                  </a:solidFill>
                  <a:latin typeface="Prompt Light"/>
                </a:rPr>
                <a:t>By incorporating Twitter data into stock market analysis, we can enhance investment decision-making by gaining a deeper understanding of market sentiment and potential price movements.</a:t>
              </a:r>
            </a:p>
            <a:p>
              <a:pPr>
                <a:lnSpc>
                  <a:spcPts val="3489"/>
                </a:lnSpc>
              </a:pPr>
              <a:r>
                <a:rPr lang="en-US" sz="2492">
                  <a:solidFill>
                    <a:srgbClr val="000000"/>
                  </a:solidFill>
                  <a:latin typeface="Prompt Light"/>
                </a:rPr>
                <a:t>This approach can help investors make more informed decisions, manage risks, and potentially improve investment returns.</a:t>
              </a:r>
            </a:p>
            <a:p>
              <a:pPr algn="l">
                <a:lnSpc>
                  <a:spcPts val="3489"/>
                </a:lnSpc>
              </a:pPr>
              <a:endParaRPr lang="en-US" sz="2492">
                <a:solidFill>
                  <a:srgbClr val="000000"/>
                </a:solidFill>
                <a:latin typeface="Prompt Light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10770" y="1728670"/>
            <a:ext cx="3344822" cy="68296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3968" y="606173"/>
            <a:ext cx="869463" cy="8876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29800" y="8903089"/>
            <a:ext cx="869463" cy="887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218399" y="-1602333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12287528" y="7278554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8" y="0"/>
                </a:moveTo>
                <a:lnTo>
                  <a:pt x="0" y="0"/>
                </a:lnTo>
                <a:lnTo>
                  <a:pt x="0" y="3714910"/>
                </a:lnTo>
                <a:lnTo>
                  <a:pt x="7213418" y="3714910"/>
                </a:lnTo>
                <a:lnTo>
                  <a:pt x="7213418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76558" y="255125"/>
            <a:ext cx="8124388" cy="55090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52291" y="897931"/>
            <a:ext cx="1007009" cy="9595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28679" y="5947254"/>
            <a:ext cx="1007009" cy="95952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43615" y="560480"/>
            <a:ext cx="11132943" cy="9794816"/>
            <a:chOff x="0" y="-66675"/>
            <a:chExt cx="14843925" cy="13059755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4843925" cy="1332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00"/>
                </a:lnSpc>
              </a:pPr>
              <a:r>
                <a:rPr lang="en-US" sz="6231" dirty="0">
                  <a:solidFill>
                    <a:srgbClr val="FFFFFF"/>
                  </a:solidFill>
                  <a:latin typeface="Prompt Bold"/>
                </a:rPr>
                <a:t>OVERVIEW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71601"/>
              <a:ext cx="14843925" cy="11021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r>
                <a:rPr lang="en-US" sz="2692" dirty="0">
                  <a:solidFill>
                    <a:srgbClr val="FFFFFF"/>
                  </a:solidFill>
                  <a:latin typeface="Prompt Light"/>
                </a:rPr>
                <a:t>SUPERVISED LEARNING BASED</a:t>
              </a:r>
              <a:br>
                <a:rPr lang="en-US" sz="2692" dirty="0">
                  <a:solidFill>
                    <a:srgbClr val="FFFFFF"/>
                  </a:solidFill>
                  <a:latin typeface="Prompt Light"/>
                </a:rPr>
              </a:br>
              <a:r>
                <a:rPr lang="en-US" sz="2692" dirty="0">
                  <a:solidFill>
                    <a:srgbClr val="FFFFFF"/>
                  </a:solidFill>
                  <a:latin typeface="Prompt Light"/>
                </a:rPr>
                <a:t>1)we have collected historical stock datasets for google, </a:t>
              </a:r>
              <a:r>
                <a:rPr lang="en-US" sz="2692" dirty="0" err="1">
                  <a:solidFill>
                    <a:srgbClr val="FFFFFF"/>
                  </a:solidFill>
                  <a:latin typeface="Prompt Light"/>
                </a:rPr>
                <a:t>infosys</a:t>
              </a:r>
              <a:r>
                <a:rPr lang="en-US" sz="2692" dirty="0">
                  <a:solidFill>
                    <a:srgbClr val="FFFFFF"/>
                  </a:solidFill>
                  <a:latin typeface="Prompt Light"/>
                </a:rPr>
                <a:t>, tesla, </a:t>
              </a:r>
              <a:r>
                <a:rPr lang="en-US" sz="2692" dirty="0" err="1">
                  <a:solidFill>
                    <a:srgbClr val="FFFFFF"/>
                  </a:solidFill>
                  <a:latin typeface="Prompt Light"/>
                </a:rPr>
                <a:t>facebook</a:t>
              </a:r>
              <a:r>
                <a:rPr lang="en-US" sz="2692" dirty="0">
                  <a:solidFill>
                    <a:srgbClr val="FFFFFF"/>
                  </a:solidFill>
                  <a:latin typeface="Prompt Light"/>
                </a:rPr>
                <a:t> stock market companies initially we have </a:t>
              </a:r>
              <a:r>
                <a:rPr lang="en-US" sz="2692" dirty="0" err="1">
                  <a:solidFill>
                    <a:srgbClr val="FFFFFF"/>
                  </a:solidFill>
                  <a:latin typeface="Prompt Light"/>
                </a:rPr>
                <a:t>analized</a:t>
              </a:r>
              <a:r>
                <a:rPr lang="en-US" sz="2692" dirty="0">
                  <a:solidFill>
                    <a:srgbClr val="FFFFFF"/>
                  </a:solidFill>
                  <a:latin typeface="Prompt Light"/>
                </a:rPr>
                <a:t>  the stock market dataset for individual companies.</a:t>
              </a:r>
            </a:p>
            <a:p>
              <a:pPr>
                <a:lnSpc>
                  <a:spcPts val="3769"/>
                </a:lnSpc>
              </a:pPr>
              <a:endParaRPr lang="en-US" sz="2692" dirty="0">
                <a:solidFill>
                  <a:srgbClr val="FFFFFF"/>
                </a:solidFill>
                <a:latin typeface="Prompt Light"/>
              </a:endParaRPr>
            </a:p>
            <a:p>
              <a:pPr>
                <a:lnSpc>
                  <a:spcPts val="3769"/>
                </a:lnSpc>
              </a:pPr>
              <a:r>
                <a:rPr lang="en-US" sz="2692" dirty="0">
                  <a:solidFill>
                    <a:srgbClr val="FFFFFF"/>
                  </a:solidFill>
                  <a:latin typeface="Prompt Light"/>
                </a:rPr>
                <a:t>2)we have compared the performance analysis between the stock market companies and showing which company is better based on R-square and accuracy.</a:t>
              </a:r>
            </a:p>
            <a:p>
              <a:pPr>
                <a:lnSpc>
                  <a:spcPts val="3769"/>
                </a:lnSpc>
              </a:pPr>
              <a:endParaRPr lang="en-US" sz="2692" dirty="0">
                <a:solidFill>
                  <a:srgbClr val="FFFFFF"/>
                </a:solidFill>
                <a:latin typeface="Prompt Light"/>
              </a:endParaRPr>
            </a:p>
            <a:p>
              <a:pPr>
                <a:lnSpc>
                  <a:spcPts val="3769"/>
                </a:lnSpc>
              </a:pPr>
              <a:r>
                <a:rPr lang="en-US" sz="2692" dirty="0">
                  <a:solidFill>
                    <a:srgbClr val="FFFFFF"/>
                  </a:solidFill>
                  <a:latin typeface="Prompt Light"/>
                </a:rPr>
                <a:t>3)by collecting some twitter data on these companies only we </a:t>
              </a:r>
              <a:r>
                <a:rPr lang="en-US" sz="2692" dirty="0" err="1">
                  <a:solidFill>
                    <a:srgbClr val="FFFFFF"/>
                  </a:solidFill>
                  <a:latin typeface="Prompt Light"/>
                </a:rPr>
                <a:t>discribed</a:t>
              </a:r>
              <a:r>
                <a:rPr lang="en-US" sz="2692" dirty="0">
                  <a:solidFill>
                    <a:srgbClr val="FFFFFF"/>
                  </a:solidFill>
                  <a:latin typeface="Prompt Light"/>
                </a:rPr>
                <a:t> which company is trend on twitter based on number of likes, retweets and hashtag mentioned per year.</a:t>
              </a:r>
            </a:p>
            <a:p>
              <a:pPr>
                <a:lnSpc>
                  <a:spcPts val="3769"/>
                </a:lnSpc>
              </a:pPr>
              <a:endParaRPr lang="en-US" sz="2692" dirty="0">
                <a:solidFill>
                  <a:srgbClr val="FFFFFF"/>
                </a:solidFill>
                <a:latin typeface="Prompt Light"/>
              </a:endParaRPr>
            </a:p>
            <a:p>
              <a:pPr algn="l">
                <a:lnSpc>
                  <a:spcPts val="3769"/>
                </a:lnSpc>
              </a:pPr>
              <a:r>
                <a:rPr lang="en-US" sz="2692" dirty="0">
                  <a:solidFill>
                    <a:srgbClr val="FFFFFF"/>
                  </a:solidFill>
                  <a:latin typeface="Prompt Light"/>
                </a:rPr>
                <a:t>4)finally by image pre-processing we collected graphs of the stock trend companies and by collecting the data points from that  we will be predicting the future trend based on the historical data.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4781156" y="975020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9" y="0"/>
                </a:lnTo>
                <a:lnTo>
                  <a:pt x="7213419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532183" y="5543390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9" y="0"/>
                </a:lnTo>
                <a:lnTo>
                  <a:pt x="7213419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247726" y="-381168"/>
            <a:ext cx="9040274" cy="10668168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12556" y="873290"/>
            <a:ext cx="5036094" cy="815925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426151" y="431081"/>
            <a:ext cx="8622507" cy="91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021" lvl="1" indent="-350510" algn="ctr">
              <a:lnSpc>
                <a:spcPts val="4545"/>
              </a:lnSpc>
              <a:buFont typeface="Arial"/>
              <a:buChar char="•"/>
            </a:pPr>
            <a:r>
              <a:rPr lang="en-US" sz="3246">
                <a:solidFill>
                  <a:srgbClr val="FFFFFF"/>
                </a:solidFill>
                <a:latin typeface="Prompt Light"/>
              </a:rPr>
              <a:t>Real-Time Market Insights:</a:t>
            </a:r>
          </a:p>
          <a:p>
            <a:pPr algn="ctr">
              <a:lnSpc>
                <a:spcPts val="4545"/>
              </a:lnSpc>
            </a:pPr>
            <a:r>
              <a:rPr lang="en-US" sz="3246">
                <a:solidFill>
                  <a:srgbClr val="FFFFFF"/>
                </a:solidFill>
                <a:latin typeface="Prompt Light"/>
              </a:rPr>
              <a:t>Traditional stock market analysis relies on historical data and financial indicators, which may not capture real-time market sentiment.</a:t>
            </a:r>
          </a:p>
          <a:p>
            <a:pPr marL="701021" lvl="1" indent="-350510" algn="ctr">
              <a:lnSpc>
                <a:spcPts val="4545"/>
              </a:lnSpc>
              <a:buFont typeface="Arial"/>
              <a:buChar char="•"/>
            </a:pPr>
            <a:r>
              <a:rPr lang="en-US" sz="3246">
                <a:solidFill>
                  <a:srgbClr val="FFFFFF"/>
                </a:solidFill>
                <a:latin typeface="Prompt Light"/>
              </a:rPr>
              <a:t>Enhanced Predictive Models:Integrating Twitter data into stock market analysis allows us to leverage the collective wisdom of the crowd.</a:t>
            </a:r>
          </a:p>
          <a:p>
            <a:pPr marL="701021" lvl="1" indent="-350510" algn="ctr">
              <a:lnSpc>
                <a:spcPts val="4545"/>
              </a:lnSpc>
              <a:buFont typeface="Arial"/>
              <a:buChar char="•"/>
            </a:pPr>
            <a:r>
              <a:rPr lang="en-US" sz="3246">
                <a:solidFill>
                  <a:srgbClr val="FFFFFF"/>
                </a:solidFill>
                <a:latin typeface="Prompt Light"/>
              </a:rPr>
              <a:t>Uncovering Hidden Patterns and Market Influencers:Twitter data provides a wealth of information about market sentiment, opinions, and discussions related to specific stocks or market events.</a:t>
            </a:r>
          </a:p>
          <a:p>
            <a:pPr algn="ctr">
              <a:lnSpc>
                <a:spcPts val="4545"/>
              </a:lnSpc>
            </a:pPr>
            <a:endParaRPr lang="en-US" sz="3246">
              <a:solidFill>
                <a:srgbClr val="FFFFFF"/>
              </a:solidFill>
              <a:latin typeface="Prompt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5005" y="3557561"/>
            <a:ext cx="8612303" cy="307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72"/>
              </a:lnSpc>
            </a:pPr>
            <a:r>
              <a:rPr lang="en-US" sz="9440">
                <a:solidFill>
                  <a:srgbClr val="000000"/>
                </a:solidFill>
                <a:latin typeface="Prompt Bold"/>
              </a:rPr>
              <a:t>MOTIVATION/SIGNIFICANCE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40000"/>
          </a:blip>
          <a:srcRect/>
          <a:stretch>
            <a:fillRect/>
          </a:stretch>
        </p:blipFill>
        <p:spPr>
          <a:xfrm>
            <a:off x="13767863" y="-2815396"/>
            <a:ext cx="5287176" cy="52871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40000"/>
          </a:blip>
          <a:srcRect/>
          <a:stretch>
            <a:fillRect/>
          </a:stretch>
        </p:blipFill>
        <p:spPr>
          <a:xfrm>
            <a:off x="8387865" y="7643412"/>
            <a:ext cx="5287176" cy="5287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286085" y="2084438"/>
            <a:ext cx="8183608" cy="524869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800000">
            <a:off x="4204831" y="-1418407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9" y="0"/>
                </a:lnTo>
                <a:lnTo>
                  <a:pt x="7213419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60084"/>
            <a:ext cx="9185839" cy="152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12"/>
              </a:lnSpc>
            </a:pPr>
            <a:r>
              <a:rPr lang="en-US" sz="9394">
                <a:solidFill>
                  <a:srgbClr val="FFFFFF"/>
                </a:solidFill>
                <a:latin typeface="Prompt Bold"/>
              </a:rPr>
              <a:t>Challenges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521440" y="8429545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9" y="0"/>
                </a:lnTo>
                <a:lnTo>
                  <a:pt x="7213419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3794279" y="4714634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9" y="0"/>
                </a:lnTo>
                <a:lnTo>
                  <a:pt x="7213419" y="3714911"/>
                </a:lnTo>
                <a:lnTo>
                  <a:pt x="0" y="3714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2254" y="2396670"/>
            <a:ext cx="17527218" cy="780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066" lvl="1" indent="-296533" algn="ctr">
              <a:lnSpc>
                <a:spcPts val="3845"/>
              </a:lnSpc>
              <a:buFont typeface="Arial"/>
              <a:buChar char="•"/>
            </a:pPr>
            <a:r>
              <a:rPr lang="en-US" sz="2746">
                <a:solidFill>
                  <a:srgbClr val="FFFFFF"/>
                </a:solidFill>
                <a:latin typeface="Prompt Light"/>
              </a:rPr>
              <a:t>Data Noise and Quality:data can be noisy and contain irrelevant or misleading information, making it challenging to extract meaningful insights.</a:t>
            </a:r>
          </a:p>
          <a:p>
            <a:pPr algn="ctr">
              <a:lnSpc>
                <a:spcPts val="3845"/>
              </a:lnSpc>
            </a:pPr>
            <a:endParaRPr lang="en-US" sz="2746">
              <a:solidFill>
                <a:srgbClr val="FFFFFF"/>
              </a:solidFill>
              <a:latin typeface="Prompt Light"/>
            </a:endParaRPr>
          </a:p>
          <a:p>
            <a:pPr marL="593066" lvl="1" indent="-296533" algn="ctr">
              <a:lnSpc>
                <a:spcPts val="3845"/>
              </a:lnSpc>
              <a:buFont typeface="Arial"/>
              <a:buChar char="•"/>
            </a:pPr>
            <a:r>
              <a:rPr lang="en-US" sz="2746">
                <a:solidFill>
                  <a:srgbClr val="FFFFFF"/>
                </a:solidFill>
                <a:latin typeface="Prompt"/>
              </a:rPr>
              <a:t>Sentiment Analysis Accuracy:Sentiment analysis algorithms may not always accurately capture the nuanced sentiment expressed in tweets.</a:t>
            </a:r>
          </a:p>
          <a:p>
            <a:pPr algn="ctr">
              <a:lnSpc>
                <a:spcPts val="3845"/>
              </a:lnSpc>
            </a:pPr>
            <a:endParaRPr lang="en-US" sz="2746">
              <a:solidFill>
                <a:srgbClr val="FFFFFF"/>
              </a:solidFill>
              <a:latin typeface="Prompt"/>
            </a:endParaRPr>
          </a:p>
          <a:p>
            <a:pPr marL="593066" lvl="1" indent="-296533" algn="ctr">
              <a:lnSpc>
                <a:spcPts val="3845"/>
              </a:lnSpc>
              <a:buFont typeface="Arial"/>
              <a:buChar char="•"/>
            </a:pPr>
            <a:r>
              <a:rPr lang="en-US" sz="2746">
                <a:solidFill>
                  <a:srgbClr val="FFFFFF"/>
                </a:solidFill>
                <a:latin typeface="Prompt"/>
              </a:rPr>
              <a:t>Data Volume and Scalability:Dataset can generates a massive volume of data, making it challenging to process and analyze in real-time.</a:t>
            </a:r>
          </a:p>
          <a:p>
            <a:pPr algn="ctr">
              <a:lnSpc>
                <a:spcPts val="3845"/>
              </a:lnSpc>
            </a:pPr>
            <a:endParaRPr lang="en-US" sz="2746">
              <a:solidFill>
                <a:srgbClr val="FFFFFF"/>
              </a:solidFill>
              <a:latin typeface="Prompt"/>
            </a:endParaRPr>
          </a:p>
          <a:p>
            <a:pPr marL="593066" lvl="1" indent="-296533" algn="ctr">
              <a:lnSpc>
                <a:spcPts val="3845"/>
              </a:lnSpc>
              <a:buFont typeface="Arial"/>
              <a:buChar char="•"/>
            </a:pPr>
            <a:r>
              <a:rPr lang="en-US" sz="2746">
                <a:solidFill>
                  <a:srgbClr val="FFFFFF"/>
                </a:solidFill>
                <a:latin typeface="Prompt"/>
              </a:rPr>
              <a:t>Market Volatility and Uncertainty: The stock market is inherently volatile and influenced by various factors, including global events, economic indicators, and investor sentiment.</a:t>
            </a:r>
          </a:p>
          <a:p>
            <a:pPr algn="ctr">
              <a:lnSpc>
                <a:spcPts val="3845"/>
              </a:lnSpc>
            </a:pPr>
            <a:endParaRPr lang="en-US" sz="2746">
              <a:solidFill>
                <a:srgbClr val="FFFFFF"/>
              </a:solidFill>
              <a:latin typeface="Prompt"/>
            </a:endParaRPr>
          </a:p>
          <a:p>
            <a:pPr marL="593066" lvl="1" indent="-296533" algn="ctr">
              <a:lnSpc>
                <a:spcPts val="3845"/>
              </a:lnSpc>
              <a:buFont typeface="Arial"/>
              <a:buChar char="•"/>
            </a:pPr>
            <a:r>
              <a:rPr lang="en-US" sz="2746">
                <a:solidFill>
                  <a:srgbClr val="FFFFFF"/>
                </a:solidFill>
                <a:latin typeface="Prompt"/>
              </a:rPr>
              <a:t>Model Generalization and Adaptability:Building a machine learning model that can generalize well across different market conditions and adapt to changing trends is a challenge.</a:t>
            </a:r>
          </a:p>
          <a:p>
            <a:pPr algn="ctr">
              <a:lnSpc>
                <a:spcPts val="205"/>
              </a:lnSpc>
            </a:pPr>
            <a:endParaRPr lang="en-US" sz="2746">
              <a:solidFill>
                <a:srgbClr val="FFFFFF"/>
              </a:solidFill>
              <a:latin typeface="Prompt"/>
            </a:endParaRPr>
          </a:p>
          <a:p>
            <a:pPr algn="ctr">
              <a:lnSpc>
                <a:spcPts val="3845"/>
              </a:lnSpc>
            </a:pPr>
            <a:endParaRPr lang="en-US" sz="2746">
              <a:solidFill>
                <a:srgbClr val="FFFFFF"/>
              </a:solidFill>
              <a:latin typeface="Prompt"/>
            </a:endParaRPr>
          </a:p>
          <a:p>
            <a:pPr algn="ctr">
              <a:lnSpc>
                <a:spcPts val="3845"/>
              </a:lnSpc>
            </a:pPr>
            <a:endParaRPr lang="en-US" sz="2746">
              <a:solidFill>
                <a:srgbClr val="FFFFFF"/>
              </a:solidFill>
              <a:latin typeface="Promp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011782" y="1897376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8437838" y="-2686210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6792158" y="5143500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8" y="0"/>
                </a:lnTo>
                <a:lnTo>
                  <a:pt x="7213418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3876837" y="9258300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0"/>
                </a:moveTo>
                <a:lnTo>
                  <a:pt x="7213419" y="0"/>
                </a:lnTo>
                <a:lnTo>
                  <a:pt x="7213419" y="3714910"/>
                </a:lnTo>
                <a:lnTo>
                  <a:pt x="0" y="37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595388" y="9258300"/>
            <a:ext cx="3055868" cy="17327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252754" y="7000955"/>
            <a:ext cx="3055868" cy="17327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240278" y="1449165"/>
            <a:ext cx="3055868" cy="17327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03115" y="-585094"/>
            <a:ext cx="3055868" cy="173270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81217" y="764463"/>
            <a:ext cx="13939196" cy="129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>
                <a:solidFill>
                  <a:srgbClr val="000000"/>
                </a:solidFill>
                <a:latin typeface="Prompt Bold"/>
              </a:rPr>
              <a:t>DATASET DESCRIPTION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716116"/>
            <a:ext cx="16739512" cy="654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426" lvl="1" indent="-333213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000000"/>
                </a:solidFill>
                <a:latin typeface="Prompt Light"/>
              </a:rPr>
              <a:t>The dataset contains stock market information for multiple companies, including Facebook, Google, Infosys, and Tesla.</a:t>
            </a:r>
          </a:p>
          <a:p>
            <a:pPr marL="666426" lvl="1" indent="-333213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000000"/>
                </a:solidFill>
                <a:latin typeface="Prompt Light"/>
              </a:rPr>
              <a:t>Each entry in the dataset represents a daily record of stock market data, including the date, opening price, highest price, lowest price, closing price, adjusted closing price, and trading volume.</a:t>
            </a:r>
          </a:p>
          <a:p>
            <a:pPr marL="666426" lvl="1" indent="-333213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000000"/>
                </a:solidFill>
                <a:latin typeface="Prompt Light"/>
              </a:rPr>
              <a:t>The dataset provides a historical perspective, allowing for analysis of stock market trends and patterns over a specific period of time.</a:t>
            </a:r>
          </a:p>
          <a:p>
            <a:pPr marL="666426" lvl="1" indent="-333213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000000"/>
                </a:solidFill>
                <a:latin typeface="Prompt Light"/>
              </a:rPr>
              <a:t>In addition to stock market data, the dataset includes Twitter data related to each company, such as tweet IDs, usernames, tweet text, retweets, likes, timestamps, company associations, and hashtags.</a:t>
            </a:r>
          </a:p>
          <a:p>
            <a:pPr marL="666426" lvl="1" indent="-333213" algn="l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000000"/>
                </a:solidFill>
                <a:latin typeface="Prompt Light"/>
              </a:rPr>
              <a:t>The Twitter data provides insights into market sentiment, opinions, and discussions related to the respective companies.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8000"/>
          </a:blip>
          <a:srcRect/>
          <a:stretch>
            <a:fillRect/>
          </a:stretch>
        </p:blipFill>
        <p:spPr>
          <a:xfrm>
            <a:off x="1028700" y="2059453"/>
            <a:ext cx="8115300" cy="61680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8117" y="3799496"/>
            <a:ext cx="6601757" cy="26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400"/>
              </a:lnSpc>
            </a:pPr>
            <a:r>
              <a:rPr lang="en-US" sz="8000">
                <a:solidFill>
                  <a:srgbClr val="FFFFFF"/>
                </a:solidFill>
                <a:latin typeface="Prompt Bold"/>
              </a:rPr>
              <a:t>DATASET DISCRIPTION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93894" y="1607119"/>
            <a:ext cx="10992975" cy="700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627" lvl="1" indent="-331814">
              <a:lnSpc>
                <a:spcPts val="4303"/>
              </a:lnSpc>
              <a:buFont typeface="Arial"/>
              <a:buChar char="•"/>
            </a:pPr>
            <a:r>
              <a:rPr lang="en-US" sz="3073">
                <a:solidFill>
                  <a:srgbClr val="FFFFFF"/>
                </a:solidFill>
                <a:latin typeface="Prompt Light"/>
              </a:rPr>
              <a:t>The dataset allows for the correlation and analysis of stock market performance with Twitter sentiment and other relevant features.</a:t>
            </a:r>
          </a:p>
          <a:p>
            <a:pPr marL="663627" lvl="1" indent="-331814">
              <a:lnSpc>
                <a:spcPts val="4303"/>
              </a:lnSpc>
              <a:buFont typeface="Arial"/>
              <a:buChar char="•"/>
            </a:pPr>
            <a:r>
              <a:rPr lang="en-US" sz="3073">
                <a:solidFill>
                  <a:srgbClr val="FFFFFF"/>
                </a:solidFill>
                <a:latin typeface="Prompt Light"/>
              </a:rPr>
              <a:t>It enables the exploration of the relationship between social media activity and stock market movements.</a:t>
            </a:r>
          </a:p>
          <a:p>
            <a:pPr marL="663627" lvl="1" indent="-331814">
              <a:lnSpc>
                <a:spcPts val="4303"/>
              </a:lnSpc>
              <a:buFont typeface="Arial"/>
              <a:buChar char="•"/>
            </a:pPr>
            <a:r>
              <a:rPr lang="en-US" sz="3073">
                <a:solidFill>
                  <a:srgbClr val="FFFFFF"/>
                </a:solidFill>
                <a:latin typeface="Prompt Light"/>
              </a:rPr>
              <a:t>The dataset can be used to train machine learning models for stock market price analysis and prediction.</a:t>
            </a:r>
          </a:p>
          <a:p>
            <a:pPr marL="663627" lvl="1" indent="-331814">
              <a:lnSpc>
                <a:spcPts val="4303"/>
              </a:lnSpc>
              <a:buFont typeface="Arial"/>
              <a:buChar char="•"/>
            </a:pPr>
            <a:r>
              <a:rPr lang="en-US" sz="3073">
                <a:solidFill>
                  <a:srgbClr val="FFFFFF"/>
                </a:solidFill>
                <a:latin typeface="Prompt Light"/>
              </a:rPr>
              <a:t>It provides a valuable resource for evaluating the effectiveness and accuracy of the developed models.</a:t>
            </a:r>
          </a:p>
          <a:p>
            <a:pPr marL="663627" lvl="1" indent="-331814" algn="l">
              <a:lnSpc>
                <a:spcPts val="4303"/>
              </a:lnSpc>
              <a:buFont typeface="Arial"/>
              <a:buChar char="•"/>
            </a:pPr>
            <a:r>
              <a:rPr lang="en-US" sz="3073">
                <a:solidFill>
                  <a:srgbClr val="FFFFFF"/>
                </a:solidFill>
                <a:latin typeface="Prompt Light"/>
              </a:rPr>
              <a:t>The dataset can be further enhanced by incorporating additional features or sentiment analysis techniques to improve the predictive capabilities of the models.</a:t>
            </a:r>
          </a:p>
        </p:txBody>
      </p:sp>
      <p:sp>
        <p:nvSpPr>
          <p:cNvPr id="5" name="Freeform 5"/>
          <p:cNvSpPr/>
          <p:nvPr/>
        </p:nvSpPr>
        <p:spPr>
          <a:xfrm rot="-10800000" flipV="1">
            <a:off x="-630508" y="-2158650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0" y="3714911"/>
                </a:moveTo>
                <a:lnTo>
                  <a:pt x="7213419" y="3714911"/>
                </a:lnTo>
                <a:lnTo>
                  <a:pt x="7213419" y="0"/>
                </a:lnTo>
                <a:lnTo>
                  <a:pt x="0" y="0"/>
                </a:lnTo>
                <a:lnTo>
                  <a:pt x="0" y="3714911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 flipV="1">
            <a:off x="13298485" y="1028700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9" y="3714910"/>
                </a:moveTo>
                <a:lnTo>
                  <a:pt x="0" y="3714910"/>
                </a:lnTo>
                <a:lnTo>
                  <a:pt x="0" y="0"/>
                </a:lnTo>
                <a:lnTo>
                  <a:pt x="7213419" y="0"/>
                </a:lnTo>
                <a:lnTo>
                  <a:pt x="7213419" y="371491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 flipV="1">
            <a:off x="5921464" y="8629638"/>
            <a:ext cx="7213418" cy="3714910"/>
          </a:xfrm>
          <a:custGeom>
            <a:avLst/>
            <a:gdLst/>
            <a:ahLst/>
            <a:cxnLst/>
            <a:rect l="l" t="t" r="r" b="b"/>
            <a:pathLst>
              <a:path w="7213418" h="3714910">
                <a:moveTo>
                  <a:pt x="7213418" y="3714911"/>
                </a:moveTo>
                <a:lnTo>
                  <a:pt x="0" y="3714911"/>
                </a:lnTo>
                <a:lnTo>
                  <a:pt x="0" y="0"/>
                </a:lnTo>
                <a:lnTo>
                  <a:pt x="7213418" y="0"/>
                </a:lnTo>
                <a:lnTo>
                  <a:pt x="7213418" y="3714911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</Words>
  <Application>Microsoft Office PowerPoint</Application>
  <PresentationFormat>Custom</PresentationFormat>
  <Paragraphs>108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Prompt Light Italics</vt:lpstr>
      <vt:lpstr>Prompt Light</vt:lpstr>
      <vt:lpstr>Prompt Bold</vt:lpstr>
      <vt:lpstr>Calibri</vt:lpstr>
      <vt:lpstr>Arial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STOCK_MARKET_PRESENTATION</dc:title>
  <cp:lastModifiedBy>Basam Thilaknath Reddy - [CB.EN.U4CSE21010]</cp:lastModifiedBy>
  <cp:revision>2</cp:revision>
  <dcterms:created xsi:type="dcterms:W3CDTF">2006-08-16T00:00:00Z</dcterms:created>
  <dcterms:modified xsi:type="dcterms:W3CDTF">2023-11-02T15:25:15Z</dcterms:modified>
  <dc:identifier>DAFy_solms8</dc:identifier>
</cp:coreProperties>
</file>